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 Bold Italics" charset="1" panose="00000800000000000000"/>
      <p:regular r:id="rId21"/>
    </p:embeddedFont>
    <p:embeddedFont>
      <p:font typeface="Poppins" charset="1" panose="00000500000000000000"/>
      <p:regular r:id="rId22"/>
    </p:embeddedFont>
    <p:embeddedFont>
      <p:font typeface="Poppins Bold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7.jpeg" Type="http://schemas.openxmlformats.org/officeDocument/2006/relationships/image"/><Relationship Id="rId7" Target="../media/image38.jpeg" Type="http://schemas.openxmlformats.org/officeDocument/2006/relationships/image"/><Relationship Id="rId8" Target="../media/image3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9.jpeg" Type="http://schemas.openxmlformats.org/officeDocument/2006/relationships/image"/><Relationship Id="rId7" Target="../media/image40.jpeg" Type="http://schemas.openxmlformats.org/officeDocument/2006/relationships/image"/><Relationship Id="rId8" Target="../media/image4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2.jpeg" Type="http://schemas.openxmlformats.org/officeDocument/2006/relationships/image"/><Relationship Id="rId7" Target="../media/image43.jpeg" Type="http://schemas.openxmlformats.org/officeDocument/2006/relationships/image"/><Relationship Id="rId8" Target="../media/image37.jpeg" Type="http://schemas.openxmlformats.org/officeDocument/2006/relationships/image"/><Relationship Id="rId9" Target="../media/image4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5.jpeg" Type="http://schemas.openxmlformats.org/officeDocument/2006/relationships/image"/><Relationship Id="rId7" Target="../media/image46.jpeg" Type="http://schemas.openxmlformats.org/officeDocument/2006/relationships/image"/><Relationship Id="rId8" Target="../media/image4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0.jpeg" Type="http://schemas.openxmlformats.org/officeDocument/2006/relationships/image"/><Relationship Id="rId7" Target="../media/image31.jpeg" Type="http://schemas.openxmlformats.org/officeDocument/2006/relationships/image"/><Relationship Id="rId8" Target="../media/image32.jpeg" Type="http://schemas.openxmlformats.org/officeDocument/2006/relationships/image"/><Relationship Id="rId9" Target="../media/image3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4.jpeg" Type="http://schemas.openxmlformats.org/officeDocument/2006/relationships/image"/><Relationship Id="rId7" Target="../media/image35.jpeg" Type="http://schemas.openxmlformats.org/officeDocument/2006/relationships/image"/><Relationship Id="rId8" Target="../media/image3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448139" y="3481909"/>
            <a:ext cx="11721247" cy="3323183"/>
          </a:xfrm>
          <a:custGeom>
            <a:avLst/>
            <a:gdLst/>
            <a:ahLst/>
            <a:cxnLst/>
            <a:rect r="r" b="b" t="t" l="l"/>
            <a:pathLst>
              <a:path h="3323183" w="11721247">
                <a:moveTo>
                  <a:pt x="0" y="0"/>
                </a:moveTo>
                <a:lnTo>
                  <a:pt x="11721247" y="0"/>
                </a:lnTo>
                <a:lnTo>
                  <a:pt x="11721247" y="3323182"/>
                </a:lnTo>
                <a:lnTo>
                  <a:pt x="0" y="332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9891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95078" y="2213932"/>
            <a:ext cx="7773331" cy="7044368"/>
            <a:chOff x="0" y="0"/>
            <a:chExt cx="672682" cy="609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72682" cy="609600"/>
            </a:xfrm>
            <a:custGeom>
              <a:avLst/>
              <a:gdLst/>
              <a:ahLst/>
              <a:cxnLst/>
              <a:rect r="r" b="b" t="t" l="l"/>
              <a:pathLst>
                <a:path h="609600" w="672682">
                  <a:moveTo>
                    <a:pt x="469482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72682" y="609600"/>
                  </a:lnTo>
                  <a:lnTo>
                    <a:pt x="469482" y="0"/>
                  </a:lnTo>
                  <a:close/>
                </a:path>
              </a:pathLst>
            </a:custGeom>
            <a:blipFill>
              <a:blip r:embed="rId4"/>
              <a:stretch>
                <a:fillRect l="-40622" t="0" r="-40622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9051" y="715510"/>
            <a:ext cx="1608258" cy="1233973"/>
          </a:xfrm>
          <a:custGeom>
            <a:avLst/>
            <a:gdLst/>
            <a:ahLst/>
            <a:cxnLst/>
            <a:rect r="r" b="b" t="t" l="l"/>
            <a:pathLst>
              <a:path h="1233973" w="1608258">
                <a:moveTo>
                  <a:pt x="0" y="0"/>
                </a:moveTo>
                <a:lnTo>
                  <a:pt x="1608258" y="0"/>
                </a:lnTo>
                <a:lnTo>
                  <a:pt x="1608258" y="1233973"/>
                </a:lnTo>
                <a:lnTo>
                  <a:pt x="0" y="1233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30497" y="8861709"/>
            <a:ext cx="1857606" cy="1425291"/>
          </a:xfrm>
          <a:custGeom>
            <a:avLst/>
            <a:gdLst/>
            <a:ahLst/>
            <a:cxnLst/>
            <a:rect r="r" b="b" t="t" l="l"/>
            <a:pathLst>
              <a:path h="1425291" w="1857606">
                <a:moveTo>
                  <a:pt x="0" y="0"/>
                </a:moveTo>
                <a:lnTo>
                  <a:pt x="1857606" y="0"/>
                </a:lnTo>
                <a:lnTo>
                  <a:pt x="1857606" y="1425291"/>
                </a:lnTo>
                <a:lnTo>
                  <a:pt x="0" y="14252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32718" y="4848225"/>
            <a:ext cx="10219089" cy="3686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4"/>
              </a:lnSpc>
              <a:spcBef>
                <a:spcPct val="0"/>
              </a:spcBef>
            </a:pPr>
            <a:r>
              <a:rPr lang="en-US" b="true" sz="10281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OFFICE MASTER</a:t>
            </a:r>
          </a:p>
          <a:p>
            <a:pPr algn="l">
              <a:lnSpc>
                <a:spcPts val="14394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804256" y="6978532"/>
            <a:ext cx="8455044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Gestão Completa para Oficinas Automotivas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19972" y="1208672"/>
            <a:ext cx="12031835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b="true" sz="2000" spc="13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PROJETO DA DISCIPLINA DE PROGRAMAÇÃO DE DISPOSITIVOS MÓVEIS COM REACTNATIVE + EXPO (ANDROID)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40891" y="8476902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8" y="0"/>
                </a:lnTo>
                <a:lnTo>
                  <a:pt x="2036818" y="1562796"/>
                </a:lnTo>
                <a:lnTo>
                  <a:pt x="0" y="1562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2590" y="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155452" y="2105326"/>
            <a:ext cx="3832154" cy="7582575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007" r="0" b="-1007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7227923" y="2105326"/>
            <a:ext cx="3832154" cy="7582575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007" r="0" b="-1007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2300394" y="2105326"/>
            <a:ext cx="3832154" cy="7582575"/>
            <a:chOff x="0" y="0"/>
            <a:chExt cx="2620010" cy="51841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184" r="0" b="-1184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4683124" y="508318"/>
            <a:ext cx="12315069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ORDEM DE SERVIÇO (OS)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44231" y="80388"/>
            <a:ext cx="12315069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STATUS DAS 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240891" y="8476902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8" y="0"/>
                </a:lnTo>
                <a:lnTo>
                  <a:pt x="2036818" y="1562796"/>
                </a:lnTo>
                <a:lnTo>
                  <a:pt x="0" y="1562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2590" y="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722590" y="2033864"/>
            <a:ext cx="3832154" cy="7582575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760" r="0" b="-76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199835" y="2033864"/>
            <a:ext cx="3832154" cy="7582575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760" r="0" b="-76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6406883" y="2033864"/>
            <a:ext cx="3832154" cy="7582575"/>
            <a:chOff x="0" y="0"/>
            <a:chExt cx="2620010" cy="51841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377" r="0" b="-1377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31170" y="512505"/>
            <a:ext cx="12315069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AGENDAMENTO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251181" y="8724205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8310" y="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26327" y="1918717"/>
            <a:ext cx="3832154" cy="7582575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377" r="0" b="-1377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4944231" y="1918717"/>
            <a:ext cx="3832154" cy="7582575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964" r="0" b="-964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9062134" y="1918717"/>
            <a:ext cx="3832154" cy="7582575"/>
            <a:chOff x="0" y="0"/>
            <a:chExt cx="2620010" cy="51841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170" r="0" b="-117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3180038" y="1918717"/>
            <a:ext cx="3832154" cy="7582575"/>
            <a:chOff x="0" y="0"/>
            <a:chExt cx="2620010" cy="51841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377" r="0" b="-1377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62776" y="261015"/>
            <a:ext cx="12119392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ESTOQUE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645349" y="8724205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6599" y="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86599" y="2273330"/>
            <a:ext cx="3832154" cy="7582575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096" r="0" b="-1096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6825410" y="2273330"/>
            <a:ext cx="3832154" cy="7582575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007" r="0" b="-1007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2562564" y="2273330"/>
            <a:ext cx="3832154" cy="7582575"/>
            <a:chOff x="0" y="0"/>
            <a:chExt cx="2620010" cy="51841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919" r="0" b="-919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45349" y="8724205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6599" y="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23418" y="2455145"/>
            <a:ext cx="12596234" cy="7831855"/>
          </a:xfrm>
          <a:custGeom>
            <a:avLst/>
            <a:gdLst/>
            <a:ahLst/>
            <a:cxnLst/>
            <a:rect r="r" b="b" t="t" l="l"/>
            <a:pathLst>
              <a:path h="7831855" w="12596234">
                <a:moveTo>
                  <a:pt x="0" y="0"/>
                </a:moveTo>
                <a:lnTo>
                  <a:pt x="12596234" y="0"/>
                </a:lnTo>
                <a:lnTo>
                  <a:pt x="12596234" y="7831855"/>
                </a:lnTo>
                <a:lnTo>
                  <a:pt x="0" y="78318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16577" y="1364581"/>
            <a:ext cx="12119392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CONSIDERAÇÕES FINAIS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59920" y="3458210"/>
            <a:ext cx="8242776" cy="113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FDFDFD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 PROJETO "OFFICE MASTER" TEM POTENCIAL PARA SER EXPANDIDO COM UM MÓDULO FINANCEIRO MAIS ROBUSTO (RELATÓRIOS DE FLUXO DE CAIXA, DRE SIMPLES), QUE PODERIA SER O FOCO DE UM FUTURO TRABALHO DE PESQUISA.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98099" y="-1268699"/>
            <a:ext cx="19656300" cy="9828150"/>
          </a:xfrm>
          <a:custGeom>
            <a:avLst/>
            <a:gdLst/>
            <a:ahLst/>
            <a:cxnLst/>
            <a:rect r="r" b="b" t="t" l="l"/>
            <a:pathLst>
              <a:path h="9828150" w="19656300">
                <a:moveTo>
                  <a:pt x="0" y="0"/>
                </a:moveTo>
                <a:lnTo>
                  <a:pt x="19656300" y="0"/>
                </a:lnTo>
                <a:lnTo>
                  <a:pt x="19656300" y="9828150"/>
                </a:lnTo>
                <a:lnTo>
                  <a:pt x="0" y="9828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24358" y="9505602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8" y="0"/>
                </a:lnTo>
                <a:lnTo>
                  <a:pt x="2036818" y="1562796"/>
                </a:lnTo>
                <a:lnTo>
                  <a:pt x="0" y="1562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42767" y="-90356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57196" y="5235869"/>
            <a:ext cx="10373609" cy="219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15"/>
              </a:lnSpc>
              <a:spcBef>
                <a:spcPct val="0"/>
              </a:spcBef>
            </a:pPr>
            <a:r>
              <a:rPr lang="en-US" b="true" sz="12082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70930" y="389644"/>
            <a:ext cx="19223896" cy="3724065"/>
            <a:chOff x="0" y="0"/>
            <a:chExt cx="2978285" cy="5769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78284" cy="576955"/>
            </a:xfrm>
            <a:custGeom>
              <a:avLst/>
              <a:gdLst/>
              <a:ahLst/>
              <a:cxnLst/>
              <a:rect r="r" b="b" t="t" l="l"/>
              <a:pathLst>
                <a:path h="576955" w="2978284">
                  <a:moveTo>
                    <a:pt x="0" y="0"/>
                  </a:moveTo>
                  <a:lnTo>
                    <a:pt x="2978284" y="0"/>
                  </a:lnTo>
                  <a:lnTo>
                    <a:pt x="2978284" y="576955"/>
                  </a:lnTo>
                  <a:lnTo>
                    <a:pt x="0" y="576955"/>
                  </a:lnTo>
                  <a:close/>
                </a:path>
              </a:pathLst>
            </a:custGeom>
            <a:blipFill>
              <a:blip r:embed="rId2"/>
              <a:stretch>
                <a:fillRect l="0" t="-71174" r="0" b="-17274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9050" y="3332311"/>
            <a:ext cx="9144000" cy="2592487"/>
          </a:xfrm>
          <a:custGeom>
            <a:avLst/>
            <a:gdLst/>
            <a:ahLst/>
            <a:cxnLst/>
            <a:rect r="r" b="b" t="t" l="l"/>
            <a:pathLst>
              <a:path h="2592487" w="9144000">
                <a:moveTo>
                  <a:pt x="0" y="0"/>
                </a:moveTo>
                <a:lnTo>
                  <a:pt x="9144000" y="0"/>
                </a:lnTo>
                <a:lnTo>
                  <a:pt x="9144000" y="2592487"/>
                </a:lnTo>
                <a:lnTo>
                  <a:pt x="0" y="2592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9144000" y="3332311"/>
            <a:ext cx="9144000" cy="2592487"/>
          </a:xfrm>
          <a:custGeom>
            <a:avLst/>
            <a:gdLst/>
            <a:ahLst/>
            <a:cxnLst/>
            <a:rect r="r" b="b" t="t" l="l"/>
            <a:pathLst>
              <a:path h="2592487" w="9144000">
                <a:moveTo>
                  <a:pt x="9144000" y="0"/>
                </a:moveTo>
                <a:lnTo>
                  <a:pt x="0" y="0"/>
                </a:lnTo>
                <a:lnTo>
                  <a:pt x="0" y="2592487"/>
                </a:lnTo>
                <a:lnTo>
                  <a:pt x="9144000" y="2592487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58575" y="2251676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06556" y="9505602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8" y="0"/>
                </a:lnTo>
                <a:lnTo>
                  <a:pt x="2036818" y="1562796"/>
                </a:lnTo>
                <a:lnTo>
                  <a:pt x="0" y="15627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46099" y="5781923"/>
            <a:ext cx="13920939" cy="2652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32"/>
              </a:lnSpc>
            </a:pPr>
          </a:p>
          <a:p>
            <a:pPr algn="just">
              <a:lnSpc>
                <a:spcPts val="4232"/>
              </a:lnSpc>
            </a:pPr>
            <a:r>
              <a:rPr lang="en-US" sz="248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202402360231 </a:t>
            </a:r>
            <a:r>
              <a:rPr lang="en-US" sz="24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Guilherme Proton (Desenvolvimento de software e integração)</a:t>
            </a:r>
          </a:p>
          <a:p>
            <a:pPr algn="just">
              <a:lnSpc>
                <a:spcPts val="4232"/>
              </a:lnSpc>
            </a:pPr>
            <a:r>
              <a:rPr lang="en-US" sz="248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202403369893 </a:t>
            </a:r>
            <a:r>
              <a:rPr lang="en-US" sz="24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Luís Flávio Queirod (Documentação e banco de dados)</a:t>
            </a:r>
          </a:p>
          <a:p>
            <a:pPr algn="just">
              <a:lnSpc>
                <a:spcPts val="4232"/>
              </a:lnSpc>
            </a:pPr>
            <a:r>
              <a:rPr lang="en-US" sz="248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201951430662 </a:t>
            </a:r>
            <a:r>
              <a:rPr lang="en-US" sz="24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Wellington da Cruz Caldeira (Revisão e apresentação)</a:t>
            </a:r>
          </a:p>
          <a:p>
            <a:pPr algn="just">
              <a:lnSpc>
                <a:spcPts val="423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545546" y="4874508"/>
            <a:ext cx="11405640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EQUIPE DO PROJETO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40087" y="8310854"/>
            <a:ext cx="5986584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Orientador: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Prof. Luiz Gustavo Turatti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4976" y="0"/>
            <a:ext cx="6300073" cy="10287000"/>
            <a:chOff x="0" y="0"/>
            <a:chExt cx="549026" cy="8964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9026" cy="896471"/>
            </a:xfrm>
            <a:custGeom>
              <a:avLst/>
              <a:gdLst/>
              <a:ahLst/>
              <a:cxnLst/>
              <a:rect r="r" b="b" t="t" l="l"/>
              <a:pathLst>
                <a:path h="896471" w="549026">
                  <a:moveTo>
                    <a:pt x="0" y="0"/>
                  </a:moveTo>
                  <a:lnTo>
                    <a:pt x="345826" y="0"/>
                  </a:lnTo>
                  <a:lnTo>
                    <a:pt x="549026" y="448235"/>
                  </a:lnTo>
                  <a:lnTo>
                    <a:pt x="345826" y="896471"/>
                  </a:lnTo>
                  <a:lnTo>
                    <a:pt x="0" y="896471"/>
                  </a:lnTo>
                  <a:lnTo>
                    <a:pt x="203200" y="448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0627" t="0" r="-8062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122294" y="2348630"/>
            <a:ext cx="3984207" cy="5589740"/>
            <a:chOff x="0" y="0"/>
            <a:chExt cx="638979" cy="8964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8979" cy="896471"/>
            </a:xfrm>
            <a:custGeom>
              <a:avLst/>
              <a:gdLst/>
              <a:ahLst/>
              <a:cxnLst/>
              <a:rect r="r" b="b" t="t" l="l"/>
              <a:pathLst>
                <a:path h="896471" w="638979">
                  <a:moveTo>
                    <a:pt x="0" y="0"/>
                  </a:moveTo>
                  <a:lnTo>
                    <a:pt x="435779" y="0"/>
                  </a:lnTo>
                  <a:lnTo>
                    <a:pt x="638979" y="448235"/>
                  </a:lnTo>
                  <a:lnTo>
                    <a:pt x="435779" y="896471"/>
                  </a:lnTo>
                  <a:lnTo>
                    <a:pt x="0" y="896471"/>
                  </a:lnTo>
                  <a:lnTo>
                    <a:pt x="203200" y="448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0511" t="-15800" r="-4631" b="-1568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301790" y="1699260"/>
            <a:ext cx="9891123" cy="201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ÍNDICE</a:t>
            </a:r>
          </a:p>
          <a:p>
            <a:pPr algn="l">
              <a:lnSpc>
                <a:spcPts val="762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867221" y="3007339"/>
            <a:ext cx="6557910" cy="342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Prob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lema: O Controle Manual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Objetivo: A Solução Digital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Cronograma: Etapas do Projeto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Tecnologias: A Nossa Stack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Banco de Dados: Estrutura Firebase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Demonstração: Telas do Aplicativo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018831" y="6762607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59293" y="0"/>
            <a:ext cx="1696964" cy="1302034"/>
          </a:xfrm>
          <a:custGeom>
            <a:avLst/>
            <a:gdLst/>
            <a:ahLst/>
            <a:cxnLst/>
            <a:rect r="r" b="b" t="t" l="l"/>
            <a:pathLst>
              <a:path h="1302034" w="1696964">
                <a:moveTo>
                  <a:pt x="0" y="0"/>
                </a:moveTo>
                <a:lnTo>
                  <a:pt x="1696964" y="0"/>
                </a:lnTo>
                <a:lnTo>
                  <a:pt x="1696964" y="1302034"/>
                </a:lnTo>
                <a:lnTo>
                  <a:pt x="0" y="1302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68062" y="1248808"/>
            <a:ext cx="7230381" cy="8446696"/>
            <a:chOff x="0" y="0"/>
            <a:chExt cx="5435607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5607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35607">
                  <a:moveTo>
                    <a:pt x="5435607" y="0"/>
                  </a:moveTo>
                  <a:lnTo>
                    <a:pt x="3479648" y="6350000"/>
                  </a:lnTo>
                  <a:lnTo>
                    <a:pt x="0" y="6350000"/>
                  </a:lnTo>
                  <a:lnTo>
                    <a:pt x="1933191" y="0"/>
                  </a:lnTo>
                  <a:lnTo>
                    <a:pt x="5435607" y="0"/>
                  </a:lnTo>
                  <a:close/>
                </a:path>
              </a:pathLst>
            </a:custGeom>
            <a:blipFill>
              <a:blip r:embed="rId2"/>
              <a:stretch>
                <a:fillRect l="-54833" t="0" r="-1991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070356" y="-90356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16796" y="9505602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8" y="0"/>
                </a:lnTo>
                <a:lnTo>
                  <a:pt x="2036818" y="1562796"/>
                </a:lnTo>
                <a:lnTo>
                  <a:pt x="0" y="1562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111058" y="3651568"/>
            <a:ext cx="4924634" cy="5753069"/>
            <a:chOff x="0" y="0"/>
            <a:chExt cx="5435607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35607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35607">
                  <a:moveTo>
                    <a:pt x="5435607" y="0"/>
                  </a:moveTo>
                  <a:lnTo>
                    <a:pt x="3479648" y="6350000"/>
                  </a:lnTo>
                  <a:lnTo>
                    <a:pt x="0" y="6350000"/>
                  </a:lnTo>
                  <a:lnTo>
                    <a:pt x="1933191" y="0"/>
                  </a:lnTo>
                  <a:lnTo>
                    <a:pt x="5435607" y="0"/>
                  </a:lnTo>
                  <a:close/>
                </a:path>
              </a:pathLst>
            </a:custGeom>
            <a:blipFill>
              <a:blip r:embed="rId7"/>
              <a:stretch>
                <a:fillRect l="-18081" t="0" r="-90738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75117" y="2169160"/>
            <a:ext cx="10143717" cy="297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 PROBLEMA IDENTIFICADO</a:t>
            </a:r>
          </a:p>
          <a:p>
            <a:pPr algn="l">
              <a:lnSpc>
                <a:spcPts val="762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65530" y="4580509"/>
            <a:ext cx="5902533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Oficinas mecânicas realizavam o controle de chamados, serviços e estoque em folhas de papel.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65530" y="4496371"/>
            <a:ext cx="253269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 MÉTODO ANTIGO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5530" y="7250684"/>
            <a:ext cx="5902533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Isso gera desorganização, perda de informações, falta de histórico de clientes e dificuldade de acompanhamento financeiro.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5530" y="6663309"/>
            <a:ext cx="3330563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b="true" sz="1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AS CONSEQUÊNCIAS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73663" y="3225061"/>
            <a:ext cx="10690860" cy="2939454"/>
            <a:chOff x="0" y="0"/>
            <a:chExt cx="12269516" cy="33735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69515" cy="3373505"/>
            </a:xfrm>
            <a:custGeom>
              <a:avLst/>
              <a:gdLst/>
              <a:ahLst/>
              <a:cxnLst/>
              <a:rect r="r" b="b" t="t" l="l"/>
              <a:pathLst>
                <a:path h="3373505" w="12269515">
                  <a:moveTo>
                    <a:pt x="0" y="3373505"/>
                  </a:moveTo>
                  <a:lnTo>
                    <a:pt x="1425775" y="0"/>
                  </a:lnTo>
                  <a:lnTo>
                    <a:pt x="12269515" y="0"/>
                  </a:lnTo>
                  <a:lnTo>
                    <a:pt x="10843740" y="3373505"/>
                  </a:lnTo>
                  <a:close/>
                </a:path>
              </a:pathLst>
            </a:custGeom>
            <a:blipFill>
              <a:blip r:embed="rId2"/>
              <a:stretch>
                <a:fillRect l="0" t="-42860" r="0" b="-4286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328491" y="1606575"/>
            <a:ext cx="13598834" cy="201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NOSSO OBJETIVO: A SOLUÇÃO</a:t>
            </a:r>
          </a:p>
          <a:p>
            <a:pPr algn="l">
              <a:lnSpc>
                <a:spcPts val="762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78182" y="5385937"/>
            <a:ext cx="6304312" cy="648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25"/>
              </a:lnSpc>
            </a:pPr>
            <a:r>
              <a:rPr lang="en-US" b="true" sz="18232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100%</a:t>
            </a:r>
          </a:p>
          <a:p>
            <a:pPr algn="l">
              <a:lnSpc>
                <a:spcPts val="25525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374717" y="6820285"/>
            <a:ext cx="6290557" cy="346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4"/>
              </a:lnSpc>
            </a:pPr>
          </a:p>
          <a:p>
            <a:pPr algn="l">
              <a:lnSpc>
                <a:spcPts val="9114"/>
              </a:lnSpc>
            </a:pPr>
            <a:r>
              <a:rPr lang="en-US" sz="6510" i="true" b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Digital</a:t>
            </a:r>
          </a:p>
          <a:p>
            <a:pPr algn="l">
              <a:lnSpc>
                <a:spcPts val="9114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688638" y="4069168"/>
            <a:ext cx="3282235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b="true" sz="1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CENTRALIZAR A GESTÃO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751661" y="4656543"/>
            <a:ext cx="7861138" cy="29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Desenvolver uma plataforma mobile (React Native + Expo) que centraliza todas as informações da oficina, substituindo o controle manual.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Nossa solução organiza clientes, ordens de serviço, agendamentos e estoque em uma plataforma digital acessível e eficiente.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483178" y="-473174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8" y="0"/>
                </a:lnTo>
                <a:lnTo>
                  <a:pt x="2036818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18932" y="9505602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6"/>
                </a:lnTo>
                <a:lnTo>
                  <a:pt x="0" y="1562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34698" y="-1207226"/>
            <a:ext cx="6528597" cy="10712828"/>
            <a:chOff x="0" y="0"/>
            <a:chExt cx="1011451" cy="1659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1451" cy="1659697"/>
            </a:xfrm>
            <a:custGeom>
              <a:avLst/>
              <a:gdLst/>
              <a:ahLst/>
              <a:cxnLst/>
              <a:rect r="r" b="b" t="t" l="l"/>
              <a:pathLst>
                <a:path h="1659697" w="1011451">
                  <a:moveTo>
                    <a:pt x="0" y="0"/>
                  </a:moveTo>
                  <a:lnTo>
                    <a:pt x="1011451" y="0"/>
                  </a:lnTo>
                  <a:lnTo>
                    <a:pt x="1011451" y="1659697"/>
                  </a:lnTo>
                  <a:lnTo>
                    <a:pt x="0" y="1659697"/>
                  </a:lnTo>
                  <a:close/>
                </a:path>
              </a:pathLst>
            </a:custGeom>
            <a:blipFill>
              <a:blip r:embed="rId2"/>
              <a:stretch>
                <a:fillRect l="-73029" t="0" r="-7302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8956708"/>
            <a:ext cx="315066" cy="315066"/>
          </a:xfrm>
          <a:custGeom>
            <a:avLst/>
            <a:gdLst/>
            <a:ahLst/>
            <a:cxnLst/>
            <a:rect r="r" b="b" t="t" l="l"/>
            <a:pathLst>
              <a:path h="315066" w="315066">
                <a:moveTo>
                  <a:pt x="0" y="0"/>
                </a:moveTo>
                <a:lnTo>
                  <a:pt x="315066" y="0"/>
                </a:lnTo>
                <a:lnTo>
                  <a:pt x="315066" y="315066"/>
                </a:lnTo>
                <a:lnTo>
                  <a:pt x="0" y="315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2318" y="8956708"/>
            <a:ext cx="301592" cy="301592"/>
          </a:xfrm>
          <a:custGeom>
            <a:avLst/>
            <a:gdLst/>
            <a:ahLst/>
            <a:cxnLst/>
            <a:rect r="r" b="b" t="t" l="l"/>
            <a:pathLst>
              <a:path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541727" y="5870608"/>
            <a:ext cx="20810045" cy="3086100"/>
            <a:chOff x="0" y="0"/>
            <a:chExt cx="5480835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0835" cy="812800"/>
            </a:xfrm>
            <a:custGeom>
              <a:avLst/>
              <a:gdLst/>
              <a:ahLst/>
              <a:cxnLst/>
              <a:rect r="r" b="b" t="t" l="l"/>
              <a:pathLst>
                <a:path h="812800" w="5480835">
                  <a:moveTo>
                    <a:pt x="18973" y="0"/>
                  </a:moveTo>
                  <a:lnTo>
                    <a:pt x="5461862" y="0"/>
                  </a:lnTo>
                  <a:cubicBezTo>
                    <a:pt x="5466893" y="0"/>
                    <a:pt x="5471720" y="1999"/>
                    <a:pt x="5475278" y="5557"/>
                  </a:cubicBezTo>
                  <a:cubicBezTo>
                    <a:pt x="5478836" y="9115"/>
                    <a:pt x="5480835" y="13941"/>
                    <a:pt x="5480835" y="18973"/>
                  </a:cubicBezTo>
                  <a:lnTo>
                    <a:pt x="5480835" y="793827"/>
                  </a:lnTo>
                  <a:cubicBezTo>
                    <a:pt x="5480835" y="804305"/>
                    <a:pt x="5472340" y="812800"/>
                    <a:pt x="5461862" y="812800"/>
                  </a:cubicBezTo>
                  <a:lnTo>
                    <a:pt x="18973" y="812800"/>
                  </a:lnTo>
                  <a:cubicBezTo>
                    <a:pt x="13941" y="812800"/>
                    <a:pt x="9115" y="810801"/>
                    <a:pt x="5557" y="807243"/>
                  </a:cubicBezTo>
                  <a:cubicBezTo>
                    <a:pt x="1999" y="803685"/>
                    <a:pt x="0" y="798859"/>
                    <a:pt x="0" y="793827"/>
                  </a:cubicBezTo>
                  <a:lnTo>
                    <a:pt x="0" y="18973"/>
                  </a:lnTo>
                  <a:cubicBezTo>
                    <a:pt x="0" y="13941"/>
                    <a:pt x="1999" y="9115"/>
                    <a:pt x="5557" y="5557"/>
                  </a:cubicBezTo>
                  <a:cubicBezTo>
                    <a:pt x="9115" y="1999"/>
                    <a:pt x="13941" y="0"/>
                    <a:pt x="18973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480835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663821" y="9505602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8" y="0"/>
                </a:lnTo>
                <a:lnTo>
                  <a:pt x="2036818" y="1562796"/>
                </a:lnTo>
                <a:lnTo>
                  <a:pt x="0" y="15627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-390768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247352" y="8899558"/>
            <a:ext cx="3011948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2024 Presentation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00924" y="4371949"/>
            <a:ext cx="18489847" cy="4983480"/>
          </a:xfrm>
          <a:custGeom>
            <a:avLst/>
            <a:gdLst/>
            <a:ahLst/>
            <a:cxnLst/>
            <a:rect r="r" b="b" t="t" l="l"/>
            <a:pathLst>
              <a:path h="4983480" w="18489847">
                <a:moveTo>
                  <a:pt x="0" y="0"/>
                </a:moveTo>
                <a:lnTo>
                  <a:pt x="18489848" y="0"/>
                </a:lnTo>
                <a:lnTo>
                  <a:pt x="18489848" y="4983480"/>
                </a:lnTo>
                <a:lnTo>
                  <a:pt x="0" y="49834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551" r="0" b="-55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884670" y="6182850"/>
            <a:ext cx="977844" cy="609819"/>
          </a:xfrm>
          <a:custGeom>
            <a:avLst/>
            <a:gdLst/>
            <a:ahLst/>
            <a:cxnLst/>
            <a:rect r="r" b="b" t="t" l="l"/>
            <a:pathLst>
              <a:path h="609819" w="977844">
                <a:moveTo>
                  <a:pt x="0" y="0"/>
                </a:moveTo>
                <a:lnTo>
                  <a:pt x="977844" y="0"/>
                </a:lnTo>
                <a:lnTo>
                  <a:pt x="977844" y="609819"/>
                </a:lnTo>
                <a:lnTo>
                  <a:pt x="0" y="6098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17973" y="6182850"/>
            <a:ext cx="970631" cy="935335"/>
          </a:xfrm>
          <a:custGeom>
            <a:avLst/>
            <a:gdLst/>
            <a:ahLst/>
            <a:cxnLst/>
            <a:rect r="r" b="b" t="t" l="l"/>
            <a:pathLst>
              <a:path h="935335" w="970631">
                <a:moveTo>
                  <a:pt x="0" y="0"/>
                </a:moveTo>
                <a:lnTo>
                  <a:pt x="970630" y="0"/>
                </a:lnTo>
                <a:lnTo>
                  <a:pt x="970630" y="935335"/>
                </a:lnTo>
                <a:lnTo>
                  <a:pt x="0" y="93533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957218" y="6307663"/>
            <a:ext cx="1002143" cy="624973"/>
          </a:xfrm>
          <a:custGeom>
            <a:avLst/>
            <a:gdLst/>
            <a:ahLst/>
            <a:cxnLst/>
            <a:rect r="r" b="b" t="t" l="l"/>
            <a:pathLst>
              <a:path h="624973" w="1002143">
                <a:moveTo>
                  <a:pt x="0" y="0"/>
                </a:moveTo>
                <a:lnTo>
                  <a:pt x="1002143" y="0"/>
                </a:lnTo>
                <a:lnTo>
                  <a:pt x="1002143" y="624972"/>
                </a:lnTo>
                <a:lnTo>
                  <a:pt x="0" y="6249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529720" y="6171179"/>
            <a:ext cx="982743" cy="947006"/>
          </a:xfrm>
          <a:custGeom>
            <a:avLst/>
            <a:gdLst/>
            <a:ahLst/>
            <a:cxnLst/>
            <a:rect r="r" b="b" t="t" l="l"/>
            <a:pathLst>
              <a:path h="947006" w="982743">
                <a:moveTo>
                  <a:pt x="0" y="0"/>
                </a:moveTo>
                <a:lnTo>
                  <a:pt x="982742" y="0"/>
                </a:lnTo>
                <a:lnTo>
                  <a:pt x="982742" y="947006"/>
                </a:lnTo>
                <a:lnTo>
                  <a:pt x="0" y="9470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67766" y="6142805"/>
            <a:ext cx="990713" cy="954687"/>
          </a:xfrm>
          <a:custGeom>
            <a:avLst/>
            <a:gdLst/>
            <a:ahLst/>
            <a:cxnLst/>
            <a:rect r="r" b="b" t="t" l="l"/>
            <a:pathLst>
              <a:path h="954687" w="990713">
                <a:moveTo>
                  <a:pt x="0" y="0"/>
                </a:moveTo>
                <a:lnTo>
                  <a:pt x="990713" y="0"/>
                </a:lnTo>
                <a:lnTo>
                  <a:pt x="990713" y="954688"/>
                </a:lnTo>
                <a:lnTo>
                  <a:pt x="0" y="9546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43766" y="1807184"/>
            <a:ext cx="16140289" cy="201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CRONOGRAMA DO PROJETO (MVP)</a:t>
            </a:r>
          </a:p>
          <a:p>
            <a:pPr algn="l">
              <a:lnSpc>
                <a:spcPts val="762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69111" y="9505602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6"/>
                </a:lnTo>
                <a:lnTo>
                  <a:pt x="0" y="1562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48011" y="-390768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8" y="0"/>
                </a:lnTo>
                <a:lnTo>
                  <a:pt x="2036818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3368" y="4440240"/>
            <a:ext cx="1204580" cy="1046889"/>
          </a:xfrm>
          <a:custGeom>
            <a:avLst/>
            <a:gdLst/>
            <a:ahLst/>
            <a:cxnLst/>
            <a:rect r="r" b="b" t="t" l="l"/>
            <a:pathLst>
              <a:path h="1046889" w="1204580">
                <a:moveTo>
                  <a:pt x="0" y="0"/>
                </a:moveTo>
                <a:lnTo>
                  <a:pt x="1204579" y="0"/>
                </a:lnTo>
                <a:lnTo>
                  <a:pt x="1204579" y="1046889"/>
                </a:lnTo>
                <a:lnTo>
                  <a:pt x="0" y="1046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64906" y="4652299"/>
            <a:ext cx="2224180" cy="622770"/>
          </a:xfrm>
          <a:custGeom>
            <a:avLst/>
            <a:gdLst/>
            <a:ahLst/>
            <a:cxnLst/>
            <a:rect r="r" b="b" t="t" l="l"/>
            <a:pathLst>
              <a:path h="622770" w="2224180">
                <a:moveTo>
                  <a:pt x="0" y="0"/>
                </a:moveTo>
                <a:lnTo>
                  <a:pt x="2224180" y="0"/>
                </a:lnTo>
                <a:lnTo>
                  <a:pt x="2224180" y="622771"/>
                </a:lnTo>
                <a:lnTo>
                  <a:pt x="0" y="6227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9316" y="5910263"/>
            <a:ext cx="3031180" cy="829629"/>
          </a:xfrm>
          <a:custGeom>
            <a:avLst/>
            <a:gdLst/>
            <a:ahLst/>
            <a:cxnLst/>
            <a:rect r="r" b="b" t="t" l="l"/>
            <a:pathLst>
              <a:path h="829629" w="3031180">
                <a:moveTo>
                  <a:pt x="0" y="0"/>
                </a:moveTo>
                <a:lnTo>
                  <a:pt x="3031180" y="0"/>
                </a:lnTo>
                <a:lnTo>
                  <a:pt x="3031180" y="829629"/>
                </a:lnTo>
                <a:lnTo>
                  <a:pt x="0" y="8296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3833" y="7158992"/>
            <a:ext cx="2614178" cy="1603226"/>
          </a:xfrm>
          <a:custGeom>
            <a:avLst/>
            <a:gdLst/>
            <a:ahLst/>
            <a:cxnLst/>
            <a:rect r="r" b="b" t="t" l="l"/>
            <a:pathLst>
              <a:path h="1603226" w="2614178">
                <a:moveTo>
                  <a:pt x="0" y="0"/>
                </a:moveTo>
                <a:lnTo>
                  <a:pt x="2614178" y="0"/>
                </a:lnTo>
                <a:lnTo>
                  <a:pt x="2614178" y="1603226"/>
                </a:lnTo>
                <a:lnTo>
                  <a:pt x="0" y="16032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34144" y="4573099"/>
            <a:ext cx="11571767" cy="428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Frontend: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React Native + Expo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Aplicativo móvel multiplataforma (Android) com Expo SDK ~52.0.0 e React Native 0.76.x.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Backend: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Firebase (BaaS)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Utilização do Firebase como Backend-as-a-Service, gerenciando autenticação e banco de dados em tempo real (Firestore).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Ambiente: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NodeJS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Ambiente de desenvolvimento baseado em NodeJS LTS 20.x+.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194542" y="2035180"/>
            <a:ext cx="13552834" cy="201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ARQUITETURA E TECNOLOGIAS</a:t>
            </a:r>
          </a:p>
          <a:p>
            <a:pPr algn="l">
              <a:lnSpc>
                <a:spcPts val="762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113963" y="4449765"/>
            <a:ext cx="826959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+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04144" y="8900267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9923" y="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86649" y="2333478"/>
            <a:ext cx="3832154" cy="7582575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629" t="0" r="-629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218414" y="80388"/>
            <a:ext cx="12315069" cy="297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TELAS DO APLICATIVO : AUTENTICAÇÃO E HOME</a:t>
            </a:r>
          </a:p>
          <a:p>
            <a:pPr algn="l">
              <a:lnSpc>
                <a:spcPts val="7629"/>
              </a:lnSpc>
            </a:pP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4700271" y="2333478"/>
            <a:ext cx="3832154" cy="7582575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796" r="0" b="-1796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9139798" y="2333478"/>
            <a:ext cx="3832154" cy="7582575"/>
            <a:chOff x="0" y="0"/>
            <a:chExt cx="2620010" cy="51841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273" r="0" b="-1273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3427146" y="2333478"/>
            <a:ext cx="3832154" cy="7582575"/>
            <a:chOff x="0" y="0"/>
            <a:chExt cx="2620010" cy="51841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184" r="0" b="-1184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04144" y="8900267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9923" y="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885258" y="1864340"/>
            <a:ext cx="3832154" cy="7582575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170" r="0" b="-117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746111" y="1864340"/>
            <a:ext cx="3832154" cy="7582575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484" r="0" b="-484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2024404" y="1864340"/>
            <a:ext cx="3832154" cy="7582575"/>
            <a:chOff x="0" y="0"/>
            <a:chExt cx="2620010" cy="51841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184" r="0" b="-1184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6524923" y="261015"/>
            <a:ext cx="4552824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CLIENTES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DAG4ofy0qdE</dc:identifier>
  <dcterms:modified xsi:type="dcterms:W3CDTF">2011-08-01T06:04:30Z</dcterms:modified>
  <cp:revision>1</cp:revision>
  <dc:title>Office Master</dc:title>
</cp:coreProperties>
</file>